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20"/>
  </p:notesMasterIdLst>
  <p:handoutMasterIdLst>
    <p:handoutMasterId r:id="rId21"/>
  </p:handoutMasterIdLst>
  <p:sldIdLst>
    <p:sldId id="257" r:id="rId2"/>
    <p:sldId id="258" r:id="rId3"/>
    <p:sldId id="260" r:id="rId4"/>
    <p:sldId id="271" r:id="rId5"/>
    <p:sldId id="272" r:id="rId6"/>
    <p:sldId id="281" r:id="rId7"/>
    <p:sldId id="268" r:id="rId8"/>
    <p:sldId id="280" r:id="rId9"/>
    <p:sldId id="269" r:id="rId10"/>
    <p:sldId id="274" r:id="rId11"/>
    <p:sldId id="275" r:id="rId12"/>
    <p:sldId id="276" r:id="rId13"/>
    <p:sldId id="277" r:id="rId14"/>
    <p:sldId id="278" r:id="rId15"/>
    <p:sldId id="264" r:id="rId16"/>
    <p:sldId id="262" r:id="rId17"/>
    <p:sldId id="279"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000" autoAdjust="0"/>
  </p:normalViewPr>
  <p:slideViewPr>
    <p:cSldViewPr snapToGrid="0">
      <p:cViewPr varScale="1">
        <p:scale>
          <a:sx n="87" d="100"/>
          <a:sy n="87" d="100"/>
        </p:scale>
        <p:origin x="534" y="9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pt>
    <dgm:pt modelId="{F7F59217-00A7-4A1B-8F82-39F38A6A48C7}" type="pres">
      <dgm:prSet presAssocID="{90A71FF5-6BA7-4ED1-A571-AE50DBAB84BF}" presName="circ2" presStyleLbl="vennNode1" presStyleIdx="1" presStyleCnt="3"/>
      <dgm:spPr/>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pt>
    <dgm:pt modelId="{208ADFAC-1E66-4D83-95FD-0DDF6D605D87}" type="pres">
      <dgm:prSet presAssocID="{3029F4A6-E664-4B44-951F-D45AB97F9D0F}" presName="circ3" presStyleLbl="vennNode1" presStyleIdx="2" presStyleCnt="3"/>
      <dgm:spPr/>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pt>
  </dgm:ptLst>
  <dgm:cxnLst>
    <dgm:cxn modelId="{396A8A04-4B51-4043-95B5-BDE9D49BD285}" type="presOf" srcId="{90A71FF5-6BA7-4ED1-A571-AE50DBAB84BF}" destId="{F7F59217-00A7-4A1B-8F82-39F38A6A48C7}" srcOrd="0"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5DF57A36-DE11-4EC0-96AC-36ACA32E1CD6}" srcId="{CDE7BC88-48B3-408E-BB9D-ED1B2A4A1338}" destId="{3029F4A6-E664-4B44-951F-D45AB97F9D0F}" srcOrd="2" destOrd="0" parTransId="{D70E5786-11AD-490C-94E0-EC0D9CCE029C}" sibTransId="{F8774D16-C260-4B65-A7D2-21DC83FBA10D}"/>
    <dgm:cxn modelId="{6B413D50-4887-41C6-9280-CFD020A575C2}" type="presOf" srcId="{3029F4A6-E664-4B44-951F-D45AB97F9D0F}" destId="{43C1576B-98C1-4153-8A47-3375425CB130}" srcOrd="1" destOrd="0" presId="urn:microsoft.com/office/officeart/2005/8/layout/venn1"/>
    <dgm:cxn modelId="{F7FA6D72-E170-4398-BE33-2053B6765F51}" srcId="{CDE7BC88-48B3-408E-BB9D-ED1B2A4A1338}" destId="{0DC78887-C93C-4003-A5E9-B9C1831B58C3}" srcOrd="0" destOrd="0" parTransId="{BA2812CA-4521-4859-B8C0-0D2722CABC67}" sibTransId="{78DE4075-4485-41FD-90CE-4450BAC70F4E}"/>
    <dgm:cxn modelId="{B656F59D-8377-4F9B-BA8A-40B80645BF46}" type="presOf" srcId="{3029F4A6-E664-4B44-951F-D45AB97F9D0F}" destId="{208ADFAC-1E66-4D83-95FD-0DDF6D605D87}" srcOrd="0" destOrd="0" presId="urn:microsoft.com/office/officeart/2005/8/layout/venn1"/>
    <dgm:cxn modelId="{E320AFC2-D3AA-49C3-8B65-87ED4F42E729}" type="presOf" srcId="{90A71FF5-6BA7-4ED1-A571-AE50DBAB84BF}" destId="{A52A1EAD-2390-48BA-9A61-8B666F9EC85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16F3F9D0-804D-4921-A18E-A46014516323}" type="presOf" srcId="{CDE7BC88-48B3-408E-BB9D-ED1B2A4A1338}" destId="{8DB09DD8-5B22-4E4A-AD5A-596EEB424EF0}"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ảnh quá nhiễu thì sẽ không nhận dạng được </a:t>
          </a:r>
          <a:endParaRPr lang="en-US" sz="26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chữ viết liền nhau thì nó không nhận dạng được</a:t>
          </a:r>
          <a:endParaRPr lang="en-US" sz="26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 Hiện chỉ nhận dạng được chữ print </a:t>
          </a:r>
          <a:endParaRPr lang="en-US" sz="26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11/17/2020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 là gì?</a:t>
            </a:r>
            <a:r>
              <a:rPr lang="en-US" sz="1200" kern="1200">
                <a:solidFill>
                  <a:schemeClr val="tx1"/>
                </a:solidFill>
                <a:effectLst/>
                <a:latin typeface="+mn-lt"/>
                <a:ea typeface="+mn-ea"/>
                <a:cs typeface="+mn-cs"/>
              </a:rPr>
              <a:t> – Với sự bùng nổ của lĩnh vực </a:t>
            </a:r>
            <a:r>
              <a:rPr lang="en-US" sz="1200" u="sng" kern="1200">
                <a:solidFill>
                  <a:schemeClr val="tx1"/>
                </a:solidFill>
                <a:effectLst/>
                <a:latin typeface="+mn-lt"/>
                <a:ea typeface="+mn-ea"/>
                <a:cs typeface="+mn-cs"/>
                <a:hlinkClick r:id="rId3"/>
              </a:rPr>
              <a:t>Trí Tuệ Nhân Tạo – A.I.</a:t>
            </a:r>
            <a:r>
              <a:rPr lang="en-US" sz="1200" kern="120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a:solidFill>
                  <a:schemeClr val="tx1"/>
                </a:solidFill>
                <a:effectLst/>
                <a:latin typeface="+mn-lt"/>
                <a:ea typeface="+mn-ea"/>
                <a:cs typeface="+mn-cs"/>
                <a:hlinkClick r:id="rId4"/>
              </a:rPr>
              <a:t>TensorFlow</a:t>
            </a:r>
            <a:r>
              <a:rPr lang="en-US" sz="1200" kern="120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a:t>
            </a:r>
            <a:r>
              <a:rPr lang="en-US" sz="1200" kern="120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a:solidFill>
                  <a:schemeClr val="tx1"/>
                </a:solidFill>
                <a:effectLst/>
                <a:latin typeface="+mn-lt"/>
                <a:ea typeface="+mn-ea"/>
                <a:cs typeface="+mn-cs"/>
              </a:rPr>
              <a:t>numpy</a:t>
            </a:r>
            <a:r>
              <a:rPr lang="en-US" sz="1200" kern="1200">
                <a:solidFill>
                  <a:schemeClr val="tx1"/>
                </a:solidFill>
                <a:effectLst/>
                <a:latin typeface="+mn-lt"/>
                <a:ea typeface="+mn-ea"/>
                <a:cs typeface="+mn-cs"/>
              </a:rPr>
              <a:t> để tạo một số dữ liệu ngẫu nhiên và sử dụng </a:t>
            </a:r>
            <a:r>
              <a:rPr lang="en-US" sz="1200" b="1" kern="1200">
                <a:solidFill>
                  <a:schemeClr val="tx1"/>
                </a:solidFill>
                <a:effectLst/>
                <a:latin typeface="+mn-lt"/>
                <a:ea typeface="+mn-ea"/>
                <a:cs typeface="+mn-cs"/>
              </a:rPr>
              <a:t>matplotlib</a:t>
            </a:r>
            <a:r>
              <a:rPr lang="en-US" sz="1200" kern="120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Colab, chỉ cần sử dụng </a:t>
            </a:r>
            <a:r>
              <a:rPr lang="en-US" sz="1200" u="sng" kern="1200">
                <a:solidFill>
                  <a:schemeClr val="tx1"/>
                </a:solidFill>
                <a:effectLst/>
                <a:latin typeface="+mn-lt"/>
                <a:ea typeface="+mn-ea"/>
                <a:cs typeface="+mn-cs"/>
                <a:hlinkClick r:id="rId3"/>
              </a:rPr>
              <a:t>một vài dòng mã</a:t>
            </a:r>
            <a:r>
              <a:rPr lang="en-US" sz="1200" kern="120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a:solidFill>
                  <a:schemeClr val="tx1"/>
                </a:solidFill>
                <a:effectLst/>
                <a:latin typeface="+mn-lt"/>
                <a:ea typeface="+mn-ea"/>
                <a:cs typeface="+mn-cs"/>
                <a:hlinkClick r:id="rId4"/>
              </a:rPr>
              <a:t>GPU và TPU</a:t>
            </a:r>
            <a:r>
              <a:rPr lang="en-US" sz="1200" kern="1200">
                <a:solidFill>
                  <a:schemeClr val="tx1"/>
                </a:solidFill>
                <a:effectLst/>
                <a:latin typeface="+mn-lt"/>
                <a:ea typeface="+mn-ea"/>
                <a:cs typeface="+mn-cs"/>
              </a:rPr>
              <a:t>, cho dù máy tính của bạn sử dụng sức mạnh phần cứng nào. Bạn chỉ cần một trình duyệt.</a:t>
            </a:r>
          </a:p>
          <a:p>
            <a:r>
              <a:rPr lang="en-US" sz="1200" kern="1200">
                <a:solidFill>
                  <a:schemeClr val="tx1"/>
                </a:solidFill>
                <a:effectLst/>
                <a:latin typeface="+mn-lt"/>
                <a:ea typeface="+mn-ea"/>
                <a:cs typeface="+mn-cs"/>
              </a:rPr>
              <a:t>Colab được sử dụng rộng rãi trong cộng đồng máy học với các ứng dụng như:</a:t>
            </a:r>
          </a:p>
          <a:p>
            <a:pPr lvl="0"/>
            <a:r>
              <a:rPr lang="en-US" sz="1200" kern="1200">
                <a:solidFill>
                  <a:schemeClr val="tx1"/>
                </a:solidFill>
                <a:effectLst/>
                <a:latin typeface="+mn-lt"/>
                <a:ea typeface="+mn-ea"/>
                <a:cs typeface="+mn-cs"/>
              </a:rPr>
              <a:t>Bắt đầu sử dụng TensorFlow</a:t>
            </a:r>
          </a:p>
          <a:p>
            <a:pPr lvl="0"/>
            <a:r>
              <a:rPr lang="en-US" sz="1200" kern="1200">
                <a:solidFill>
                  <a:schemeClr val="tx1"/>
                </a:solidFill>
                <a:effectLst/>
                <a:latin typeface="+mn-lt"/>
                <a:ea typeface="+mn-ea"/>
                <a:cs typeface="+mn-cs"/>
              </a:rPr>
              <a:t>Phát triển và huấn luyện mạng nơron</a:t>
            </a:r>
          </a:p>
          <a:p>
            <a:pPr lvl="0"/>
            <a:r>
              <a:rPr lang="en-US" sz="1200" kern="1200">
                <a:solidFill>
                  <a:schemeClr val="tx1"/>
                </a:solidFill>
                <a:effectLst/>
                <a:latin typeface="+mn-lt"/>
                <a:ea typeface="+mn-ea"/>
                <a:cs typeface="+mn-cs"/>
              </a:rPr>
              <a:t>Thử nghiệm có sử dụng TPU</a:t>
            </a:r>
          </a:p>
          <a:p>
            <a:pPr lvl="0"/>
            <a:r>
              <a:rPr lang="en-US" sz="1200" kern="1200">
                <a:solidFill>
                  <a:schemeClr val="tx1"/>
                </a:solidFill>
                <a:effectLst/>
                <a:latin typeface="+mn-lt"/>
                <a:ea typeface="+mn-ea"/>
                <a:cs typeface="+mn-cs"/>
              </a:rPr>
              <a:t>Phổ biến nghiên cứu về AI (trí tuệ nhân tạo)</a:t>
            </a:r>
          </a:p>
          <a:p>
            <a:pPr lvl="0"/>
            <a:r>
              <a:rPr lang="en-US" sz="1200" kern="120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a:solidFill>
                  <a:srgbClr val="FF0000"/>
                </a:solidFill>
                <a:effectLst/>
                <a:latin typeface="+mn-lt"/>
                <a:ea typeface="+mn-ea"/>
                <a:cs typeface="+mn-cs"/>
              </a:rPr>
              <a:t>1. Trong đó:</a:t>
            </a:r>
          </a:p>
          <a:p>
            <a:pPr lvl="0"/>
            <a:r>
              <a:rPr lang="en-US" sz="1200" b="1" kern="1200">
                <a:solidFill>
                  <a:schemeClr val="tx1"/>
                </a:solidFill>
                <a:effectLst/>
                <a:latin typeface="+mn-lt"/>
                <a:ea typeface="+mn-ea"/>
                <a:cs typeface="+mn-cs"/>
              </a:rPr>
              <a:t>keras</a:t>
            </a:r>
            <a:r>
              <a:rPr lang="en-US" sz="1200" kern="1200">
                <a:solidFill>
                  <a:schemeClr val="tx1"/>
                </a:solidFill>
                <a:effectLst/>
                <a:latin typeface="+mn-lt"/>
                <a:ea typeface="+mn-ea"/>
                <a:cs typeface="+mn-cs"/>
              </a:rPr>
              <a:t>: là thư viện chủ yếu được sử dụng để tạo mạng neural và huấn luyện model</a:t>
            </a:r>
          </a:p>
          <a:p>
            <a:pPr lvl="0"/>
            <a:r>
              <a:rPr lang="en-US" sz="1200" b="1" kern="1200">
                <a:solidFill>
                  <a:schemeClr val="tx1"/>
                </a:solidFill>
                <a:effectLst/>
                <a:latin typeface="+mn-lt"/>
                <a:ea typeface="+mn-ea"/>
                <a:cs typeface="+mn-cs"/>
              </a:rPr>
              <a:t>emnist</a:t>
            </a:r>
            <a:r>
              <a:rPr lang="en-US" sz="1200" kern="1200">
                <a:solidFill>
                  <a:schemeClr val="tx1"/>
                </a:solidFill>
                <a:effectLst/>
                <a:latin typeface="+mn-lt"/>
                <a:ea typeface="+mn-ea"/>
                <a:cs typeface="+mn-cs"/>
              </a:rPr>
              <a:t>: bộ dữ liệu chữ viết tay EMNIST</a:t>
            </a:r>
          </a:p>
          <a:p>
            <a:pPr lvl="0"/>
            <a:r>
              <a:rPr lang="en-US" sz="1200" b="1" kern="1200">
                <a:solidFill>
                  <a:schemeClr val="tx1"/>
                </a:solidFill>
                <a:effectLst/>
                <a:latin typeface="+mn-lt"/>
                <a:ea typeface="+mn-ea"/>
                <a:cs typeface="+mn-cs"/>
              </a:rPr>
              <a:t>cv2</a:t>
            </a:r>
            <a:r>
              <a:rPr lang="en-US" sz="1200" kern="1200">
                <a:solidFill>
                  <a:schemeClr val="tx1"/>
                </a:solidFill>
                <a:effectLst/>
                <a:latin typeface="+mn-lt"/>
                <a:ea typeface="+mn-ea"/>
                <a:cs typeface="+mn-cs"/>
              </a:rPr>
              <a:t>: OpenCV, được sử dụng để xử lí ảnh</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2.2</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Chúng ta nên kiểm tra lại dữ liệu và thay đổi kích thước phù hợp cho mô-đun đã chọn.Dữ liệu input cho mô hình convolutional neural network là 1 tensor 4 chiều (N, W, H, D), trong bài này là ảnh xám nên W = H = 28, D = 1, N là số lượng ảnh cho mỗi lần training. Do dữ liệu ảnh ở trên có kích thước là (N, 28, 28) tức là (N, W, H) nên rần reshape lại thành kích thước N 28 28 * 1 để giống kích thước mà keras yêu cầu.</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5</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Bước 4: Đào tạo mẫu</a:t>
            </a:r>
          </a:p>
          <a:p>
            <a:r>
              <a:rPr lang="en-US" sz="1200" kern="1200">
                <a:solidFill>
                  <a:schemeClr val="tx1"/>
                </a:solidFill>
                <a:effectLst/>
                <a:latin typeface="+mn-lt"/>
                <a:ea typeface="+mn-ea"/>
                <a:cs typeface="+mn-cs"/>
              </a:rPr>
              <a:t>X_train, Y_train là dữ liệu và label cho training set. Tương tự X_val, Y_val là dữ liệu cho validation set.</a:t>
            </a:r>
          </a:p>
          <a:p>
            <a:r>
              <a:rPr lang="en-US" sz="1200" kern="1200">
                <a:solidFill>
                  <a:schemeClr val="tx1"/>
                </a:solidFill>
                <a:effectLst/>
                <a:latin typeface="+mn-lt"/>
                <a:ea typeface="+mn-ea"/>
                <a:cs typeface="+mn-cs"/>
              </a:rPr>
              <a:t>batch_size: dùng bao nhiêu dữ liệu cho mỗi lần tính và cập nhật hệ số.</a:t>
            </a:r>
          </a:p>
          <a:p>
            <a:r>
              <a:rPr lang="en-US" sz="1200" kern="1200">
                <a:solidFill>
                  <a:schemeClr val="tx1"/>
                </a:solidFill>
                <a:effectLst/>
                <a:latin typeface="+mn-lt"/>
                <a:ea typeface="+mn-ea"/>
                <a:cs typeface="+mn-cs"/>
              </a:rPr>
              <a:t>một epoch được tính là khi đưa hết tất cả dữ liệu vào mạng neural network 1 lần.</a:t>
            </a:r>
          </a:p>
          <a:p>
            <a:r>
              <a:rPr lang="en-US" sz="1200" kern="120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a:solidFill>
                  <a:schemeClr val="tx1"/>
                </a:solidFill>
                <a:effectLst/>
                <a:latin typeface="+mn-lt"/>
                <a:ea typeface="+mn-ea"/>
                <a:cs typeface="+mn-cs"/>
              </a:rPr>
              <a:t>loss: giá trị của hàm mất mát cho dữ liệu đào tạo</a:t>
            </a:r>
          </a:p>
          <a:p>
            <a:pPr lvl="0"/>
            <a:r>
              <a:rPr lang="en-US" sz="1200" kern="1200">
                <a:solidFill>
                  <a:schemeClr val="tx1"/>
                </a:solidFill>
                <a:effectLst/>
                <a:latin typeface="+mn-lt"/>
                <a:ea typeface="+mn-ea"/>
                <a:cs typeface="+mn-cs"/>
              </a:rPr>
              <a:t>accuracy: độ chính xác cho dữ liệu đào tạo</a:t>
            </a:r>
          </a:p>
          <a:p>
            <a:pPr lvl="0"/>
            <a:r>
              <a:rPr lang="en-US" sz="1200" kern="1200">
                <a:solidFill>
                  <a:schemeClr val="tx1"/>
                </a:solidFill>
                <a:effectLst/>
                <a:latin typeface="+mn-lt"/>
                <a:ea typeface="+mn-ea"/>
                <a:cs typeface="+mn-cs"/>
              </a:rPr>
              <a:t>val_loss: giá trị của hàm mất mát cho dữ liệu kiểm tra</a:t>
            </a:r>
          </a:p>
          <a:p>
            <a:pPr lvl="0"/>
            <a:r>
              <a:rPr lang="en-US" sz="1200" kern="1200">
                <a:solidFill>
                  <a:schemeClr val="tx1"/>
                </a:solidFill>
                <a:effectLst/>
                <a:latin typeface="+mn-lt"/>
                <a:ea typeface="+mn-ea"/>
                <a:cs typeface="+mn-cs"/>
              </a:rPr>
              <a:t>val_accuracy: độ chính xác cho dữ liệu kiểm tra.</a:t>
            </a:r>
          </a:p>
          <a:p>
            <a:endParaRPr lang="en-US"/>
          </a:p>
          <a:p>
            <a:pPr lvl="0"/>
            <a:r>
              <a:rPr lang="en-US" sz="1200" b="1" kern="1200">
                <a:solidFill>
                  <a:schemeClr val="tx1"/>
                </a:solidFill>
                <a:effectLst/>
                <a:latin typeface="+mn-lt"/>
                <a:ea typeface="+mn-ea"/>
                <a:cs typeface="+mn-cs"/>
              </a:rPr>
              <a:t>Bước 8: Kiểm tra đầu ra</a:t>
            </a:r>
          </a:p>
          <a:p>
            <a:r>
              <a:rPr lang="en-US" sz="1200" kern="1200">
                <a:solidFill>
                  <a:schemeClr val="tx1"/>
                </a:solidFill>
                <a:effectLst/>
                <a:latin typeface="+mn-lt"/>
                <a:ea typeface="+mn-ea"/>
                <a:cs typeface="+mn-cs"/>
              </a:rPr>
              <a:t>Kiểm tra đầu ra để đảm bảo mọi thứ đều ổn. Ở đây sẽ xem xét về một số ví dụ dự đoán đúng và một số ví dụ dự đoán sai.</a:t>
            </a:r>
          </a:p>
          <a:p>
            <a:endParaRPr lang="en-US" b="1"/>
          </a:p>
        </p:txBody>
      </p:sp>
      <p:sp>
        <p:nvSpPr>
          <p:cNvPr id="4" name="Slide Number Placeholder 3"/>
          <p:cNvSpPr>
            <a:spLocks noGrp="1"/>
          </p:cNvSpPr>
          <p:nvPr>
            <p:ph type="sldNum" sz="quarter" idx="10"/>
          </p:nvPr>
        </p:nvSpPr>
        <p:spPr/>
        <p:txBody>
          <a:bodyPr/>
          <a:lstStyle/>
          <a:p>
            <a:fld id="{33DCE8F5-1341-475C-BF40-2E24D91E8058}" type="slidenum">
              <a:rPr lang="en-US" noProof="0" smtClean="0"/>
              <a:t>7</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9</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12</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hyperlink" Target="https://www.tensorflow.org/learn?fbclid=IwAR3PjEUZb9HtUBJUAAvP4J8qrGCyAJZTy5kAWDP3HmRPD3VCZ5vMjgnxTKM" TargetMode="External"/><Relationship Id="rId2" Type="http://schemas.openxmlformats.org/officeDocument/2006/relationships/hyperlink" Target="https://ongxuanhong.wordpress.com/2017/01/06/tensorflow-thu-vien-code-deep-learning/?fbclid=IwAR1051ArBZdWH3-rExTcyXGgL9X97IpBccpWBr2uuCLtb-p_2XVduyE3zYg" TargetMode="External"/><Relationship Id="rId1" Type="http://schemas.openxmlformats.org/officeDocument/2006/relationships/slideLayout" Target="../slideLayouts/slideLayout12.xml"/><Relationship Id="rId4" Type="http://schemas.openxmlformats.org/officeDocument/2006/relationships/hyperlink" Target="https://vi.wikipedia.org/wiki/TensorFlow?fbclid=IwAR3TX6icUgRxzTTtmmoSvW_s4HrcCmckvzMikEWsQ3NlM0tclkVtLBmI5l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				Lê Thị Kim Hoàng - 43.01.103.018 </a:t>
            </a:r>
            <a:endParaRPr lang="en-US"/>
          </a:p>
        </p:txBody>
      </p:sp>
    </p:spTree>
    <p:extLst>
      <p:ext uri="{BB962C8B-B14F-4D97-AF65-F5344CB8AC3E}">
        <p14:creationId xmlns:p14="http://schemas.microsoft.com/office/powerpoint/2010/main" val="201304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10</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a:latin typeface="Times New Roman" panose="02020603050405020304" pitchFamily="18" charset="0"/>
                <a:cs typeface="Times New Roman" panose="02020603050405020304" pitchFamily="18" charset="0"/>
              </a:rPr>
              <a:t>a) Giao diện màn hình chính</a:t>
            </a: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11</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a:latin typeface="Times New Roman" panose="02020603050405020304" pitchFamily="18" charset="0"/>
                <a:cs typeface="Times New Roman" panose="02020603050405020304" pitchFamily="18" charset="0"/>
              </a:rPr>
              <a:t>b) Thao 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12</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13</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14</a:t>
            </a:fld>
            <a:endParaRPr lang="en-US" noProof="0"/>
          </a:p>
        </p:txBody>
      </p:sp>
    </p:spTree>
    <p:extLst>
      <p:ext uri="{BB962C8B-B14F-4D97-AF65-F5344CB8AC3E}">
        <p14:creationId xmlns:p14="http://schemas.microsoft.com/office/powerpoint/2010/main" val="349292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a:solidFill>
                  <a:schemeClr val="tx1"/>
                </a:solidFill>
                <a:latin typeface="Times New Roman" panose="02020603050405020304" pitchFamily="18" charset="0"/>
                <a:cs typeface="Times New Roman" panose="02020603050405020304" pitchFamily="18" charset="0"/>
              </a:rPr>
              <a:t>Video Demo</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15</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a:solidFill>
                  <a:srgbClr val="FF0000"/>
                </a:solidFill>
                <a:latin typeface="Times New Roman" panose="02020603050405020304" pitchFamily="18" charset="0"/>
                <a:cs typeface="Times New Roman" panose="02020603050405020304" pitchFamily="18" charset="0"/>
              </a:rPr>
              <a:t>Hạn chế</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16</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 </a:t>
            </a:r>
            <a:endParaRPr lang="en-US" sz="280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58DB212-BFA2-403F-85EF-DFD3FF6D973A}" type="slidenum">
              <a:rPr lang="en-US" noProof="0" smtClean="0"/>
              <a:pPr/>
              <a:t>17</a:t>
            </a:fld>
            <a:endParaRPr lang="en-US" noProof="0"/>
          </a:p>
        </p:txBody>
      </p:sp>
      <p:sp>
        <p:nvSpPr>
          <p:cNvPr id="5" name="Rectangle 4"/>
          <p:cNvSpPr/>
          <p:nvPr/>
        </p:nvSpPr>
        <p:spPr>
          <a:xfrm>
            <a:off x="1924050" y="348062"/>
            <a:ext cx="8610600" cy="6329938"/>
          </a:xfrm>
          <a:prstGeom prst="rect">
            <a:avLst/>
          </a:prstGeom>
        </p:spPr>
        <p:txBody>
          <a:bodyPr wrap="square">
            <a:spAutoFit/>
          </a:bodyPr>
          <a:lstStyle/>
          <a:p>
            <a:pPr marL="342900" marR="0" lvl="0" indent="-342900" algn="ctr">
              <a:spcBef>
                <a:spcPts val="1200"/>
              </a:spcBef>
              <a:spcAft>
                <a:spcPts val="0"/>
              </a:spcAft>
              <a:buFont typeface="+mj-lt"/>
              <a:buAutoNum type="romanUcPeriod"/>
            </a:pPr>
            <a:r>
              <a:rPr lang="en-US" sz="2800" b="1" kern="0" cap="all">
                <a:solidFill>
                  <a:srgbClr val="390F26"/>
                </a:solidFill>
                <a:latin typeface="Times New Roman" panose="02020603050405020304" pitchFamily="18" charset="0"/>
                <a:ea typeface="MS PGothic" panose="020B0600070205080204" pitchFamily="34" charset="-128"/>
                <a:cs typeface="Times New Roman" panose="02020603050405020304" pitchFamily="18" charset="0"/>
              </a:rPr>
              <a:t>Nguồn TÀI liệu tham khảo</a:t>
            </a: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TensorFlow_Thư viện code deep learning </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https://ongxuanhong.wordpress.com/2017/01/06/tensorflow-thu-vien-code-deep-learning/?fbclid=IwAR1051ArBZdWH3-rExTcyXGgL9X97IpBccpWBr2uuCLtb-p_2XVduyE3zYg</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TensorFlow_Introduce</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https://www.tensorflow.org/learn?fbclid=IwAR3PjEUZb9HtUBJUAAvP4J8qrGCyAJZTy5kAWDP3HmRPD3VCZ5vMjgnxTKM</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Wikipedia_TensorFlow</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https://vi.wikipedia.org/wiki/TensorFlow?fbclid=IwAR3TX6icUgRxzTTtmmoSvW_s4HrcCmckvzMikEWsQ3NlM0tclkVtLBmI5lU</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0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a:solidFill>
                  <a:schemeClr val="accent4"/>
                </a:solidFill>
                <a:latin typeface="Times New Roman" panose="02020603050405020304" pitchFamily="18" charset="0"/>
                <a:cs typeface="Times New Roman" panose="02020603050405020304" pitchFamily="18" charset="0"/>
              </a:rPr>
              <a:t>Xin cảm ơn thầy và các bạn đã lắng nghe!</a:t>
            </a:r>
          </a:p>
        </p:txBody>
      </p:sp>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Nhằm 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chương trình</a:t>
            </a:r>
          </a:p>
          <a:p>
            <a:pPr marL="811213" lvl="3" indent="0">
              <a:buNone/>
            </a:pPr>
            <a:endParaRPr lang="en-US" sz="200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Tại sao lại chọn chữ viết tay?</a:t>
            </a:r>
          </a:p>
          <a:p>
            <a:pPr lvl="3"/>
            <a:r>
              <a:rPr lang="en-US" sz="2000">
                <a:latin typeface="Times New Roman" panose="02020603050405020304" pitchFamily="18" charset="0"/>
                <a:cs typeface="Times New Roman" panose="02020603050405020304" pitchFamily="18" charset="0"/>
              </a:rPr>
              <a:t>Vì 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điển.</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a:solidFill>
                  <a:srgbClr val="0070C0"/>
                </a:solidFill>
                <a:latin typeface="Times New Roman" panose="02020603050405020304" pitchFamily="18" charset="0"/>
                <a:cs typeface="Times New Roman" panose="02020603050405020304" pitchFamily="18" charset="0"/>
              </a:rPr>
              <a:t>Lý do chọn đề tài</a:t>
            </a: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Ứng dụng:</a:t>
            </a:r>
            <a:br>
              <a:rPr lang="en-US" sz="2000">
                <a:solidFill>
                  <a:srgbClr val="000000"/>
                </a:solidFill>
                <a:latin typeface="Times New Roman" panose="02020603050405020304" pitchFamily="18" charset="0"/>
                <a:cs typeface="Times New Roman" panose="02020603050405020304" pitchFamily="18" charset="0"/>
              </a:rPr>
            </a:b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Có thể nói ứng dụng cơ bản là biến chữ viết tay thành</a:t>
            </a:r>
            <a:r>
              <a:rPr lang="en-US" sz="2000">
                <a:solidFill>
                  <a:srgbClr val="000000"/>
                </a:solidFill>
                <a:latin typeface="Times New Roman" panose="02020603050405020304" pitchFamily="18" charset="0"/>
                <a:cs typeface="Times New Roman" panose="02020603050405020304" pitchFamily="18" charset="0"/>
              </a:rPr>
              <a:t> </a:t>
            </a:r>
            <a:r>
              <a:rPr lang="en-US" sz="20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a:solidFill>
                  <a:srgbClr val="000000"/>
                </a:solidFill>
                <a:latin typeface="Times New Roman" panose="02020603050405020304" pitchFamily="18" charset="0"/>
                <a:cs typeface="Times New Roman" panose="02020603050405020304" pitchFamily="18" charset="0"/>
              </a:rPr>
              <a:t> 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neural network.</a:t>
            </a:r>
          </a:p>
          <a:p>
            <a:pPr lvl="0"/>
            <a:r>
              <a:rPr lang="en-US" sz="2000">
                <a:latin typeface="Times New Roman" panose="02020603050405020304" pitchFamily="18" charset="0"/>
                <a:cs typeface="Times New Roman" panose="02020603050405020304" pitchFamily="18" charset="0"/>
              </a:rPr>
              <a:t>TensorFlow cho phép các lập trình viên tạo ra dataflow graph, cấu trúc mô tả làm thế nào dữ liệu có thể di chuyển qua 1 biểu đồ, hay 1 sê-ri các node đang xử lý.</a:t>
            </a:r>
          </a:p>
          <a:p>
            <a:pPr lvl="0"/>
            <a:r>
              <a:rPr lang="en-US" sz="2000">
                <a:latin typeface="Times New Roman" panose="02020603050405020304" pitchFamily="18" charset="0"/>
                <a:cs typeface="Times New Roman" panose="02020603050405020304" pitchFamily="18" charset="0"/>
              </a:rPr>
              <a:t>TensorFlow cung cấp tất cả những điều này cho lập trình viên theo phương thức của ngôn ngữ Python. </a:t>
            </a: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a:ln>
                  <a:noFill/>
                </a:ln>
                <a:solidFill>
                  <a:schemeClr val="tx1"/>
                </a:solidFill>
                <a:effectLst/>
                <a:latin typeface="Times New Roman" panose="02020603050405020304" pitchFamily="18" charset="0"/>
                <a:ea typeface="Gill Sans MT" charset="0"/>
                <a:cs typeface="Times New Roman" panose="02020603050405020304" pitchFamily="18" charset="0"/>
              </a:rPr>
              <a:t> </a:t>
            </a:r>
            <a:br>
              <a:rPr kumimoji="0" lang="en-US" altLang="en-US" sz="20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toán Classification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thiết </a:t>
            </a:r>
            <a:r>
              <a:rPr lang="en-US" sz="2800" noProof="1">
                <a:latin typeface="Times New Roman" panose="02020603050405020304" pitchFamily="18" charset="0"/>
                <a:cs typeface="Times New Roman" panose="02020603050405020304" pitchFamily="18" charset="0"/>
              </a:rPr>
              <a:t>. </a:t>
            </a: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5</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dữ liệu EMNIST và kiểm tra dữ liệu theo 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pic>
        <p:nvPicPr>
          <p:cNvPr id="23" name="Picture 22"/>
          <p:cNvPicPr/>
          <p:nvPr/>
        </p:nvPicPr>
        <p:blipFill>
          <a:blip r:embed="rId9"/>
          <a:stretch>
            <a:fillRect/>
          </a:stretch>
        </p:blipFill>
        <p:spPr>
          <a:xfrm>
            <a:off x="395741" y="1435492"/>
            <a:ext cx="7048578" cy="2723794"/>
          </a:xfrm>
          <a:prstGeom prst="rect">
            <a:avLst/>
          </a:prstGeom>
        </p:spPr>
      </p:pic>
      <p:pic>
        <p:nvPicPr>
          <p:cNvPr id="24" name="Picture 23"/>
          <p:cNvPicPr/>
          <p:nvPr/>
        </p:nvPicPr>
        <p:blipFill>
          <a:blip r:embed="rId10">
            <a:extLst>
              <a:ext uri="{28A0092B-C50C-407E-A947-70E740481C1C}">
                <a14:useLocalDpi xmlns:a14="http://schemas.microsoft.com/office/drawing/2010/main" val="0"/>
              </a:ext>
            </a:extLst>
          </a:blip>
          <a:stretch>
            <a:fillRect/>
          </a:stretch>
        </p:blipFill>
        <p:spPr>
          <a:xfrm>
            <a:off x="458431" y="1493062"/>
            <a:ext cx="7154897" cy="3669055"/>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795 0.00625 L 0.00951 0.40486 " pathEditMode="relative" rAng="0" ptsTypes="AA">
                                      <p:cBhvr>
                                        <p:cTn id="76" dur="2000" fill="hold"/>
                                        <p:tgtEl>
                                          <p:spTgt spid="33"/>
                                        </p:tgtEl>
                                        <p:attrNameLst>
                                          <p:attrName>ppt_x</p:attrName>
                                          <p:attrName>ppt_y</p:attrName>
                                        </p:attrNameLst>
                                      </p:cBhvr>
                                      <p:rCtr x="78" y="19931"/>
                                    </p:animMotion>
                                  </p:childTnLst>
                                </p:cTn>
                              </p:par>
                              <p:par>
                                <p:cTn id="77" presetID="42" presetClass="path" presetSubtype="0" accel="50000" decel="50000" fill="hold" nodeType="withEffect">
                                  <p:stCondLst>
                                    <p:cond delay="0"/>
                                  </p:stCondLst>
                                  <p:childTnLst>
                                    <p:animMotion origin="layout" path="M -2.70833E-6 -1.11111E-6 L 0.00625 0.41158 " pathEditMode="relative" rAng="0" ptsTypes="AA">
                                      <p:cBhvr>
                                        <p:cTn id="78"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968480-2ADB-4AB6-AFEA-13505AFB5E70}"/>
              </a:ext>
            </a:extLst>
          </p:cNvPr>
          <p:cNvSpPr>
            <a:spLocks noGrp="1"/>
          </p:cNvSpPr>
          <p:nvPr>
            <p:ph type="sldNum" sz="quarter" idx="16"/>
          </p:nvPr>
        </p:nvSpPr>
        <p:spPr/>
        <p:txBody>
          <a:bodyPr/>
          <a:lstStyle/>
          <a:p>
            <a:fld id="{058DB212-BFA2-403F-85EF-DFD3FF6D973A}" type="slidenum">
              <a:rPr lang="en-US" noProof="0" smtClean="0"/>
              <a:pPr/>
              <a:t>6</a:t>
            </a:fld>
            <a:endParaRPr lang="en-US" noProof="0"/>
          </a:p>
        </p:txBody>
      </p:sp>
      <p:sp>
        <p:nvSpPr>
          <p:cNvPr id="12" name="Title 11">
            <a:extLst>
              <a:ext uri="{FF2B5EF4-FFF2-40B4-BE49-F238E27FC236}">
                <a16:creationId xmlns:a16="http://schemas.microsoft.com/office/drawing/2014/main" id="{A0B36613-5A97-4441-B6DB-F0A6D45AB969}"/>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Tiến hành xây dựng model</a:t>
            </a:r>
          </a:p>
        </p:txBody>
      </p:sp>
      <p:pic>
        <p:nvPicPr>
          <p:cNvPr id="28" name="Picture 27">
            <a:extLst>
              <a:ext uri="{FF2B5EF4-FFF2-40B4-BE49-F238E27FC236}">
                <a16:creationId xmlns:a16="http://schemas.microsoft.com/office/drawing/2014/main" id="{3CEF9F7C-DE27-47C1-97A9-9F9C39AE130C}"/>
              </a:ext>
            </a:extLst>
          </p:cNvPr>
          <p:cNvPicPr/>
          <p:nvPr/>
        </p:nvPicPr>
        <p:blipFill>
          <a:blip r:embed="rId2"/>
          <a:stretch>
            <a:fillRect/>
          </a:stretch>
        </p:blipFill>
        <p:spPr>
          <a:xfrm>
            <a:off x="360000" y="1157287"/>
            <a:ext cx="4181475" cy="447675"/>
          </a:xfrm>
          <a:prstGeom prst="rect">
            <a:avLst/>
          </a:prstGeom>
        </p:spPr>
      </p:pic>
      <p:pic>
        <p:nvPicPr>
          <p:cNvPr id="29" name="Picture 28">
            <a:extLst>
              <a:ext uri="{FF2B5EF4-FFF2-40B4-BE49-F238E27FC236}">
                <a16:creationId xmlns:a16="http://schemas.microsoft.com/office/drawing/2014/main" id="{F3A3B636-D3C6-40C8-A754-CDC3E1345784}"/>
              </a:ext>
            </a:extLst>
          </p:cNvPr>
          <p:cNvPicPr/>
          <p:nvPr/>
        </p:nvPicPr>
        <p:blipFill>
          <a:blip r:embed="rId3"/>
          <a:stretch>
            <a:fillRect/>
          </a:stretch>
        </p:blipFill>
        <p:spPr>
          <a:xfrm>
            <a:off x="209550" y="1733438"/>
            <a:ext cx="5886450" cy="1438275"/>
          </a:xfrm>
          <a:prstGeom prst="rect">
            <a:avLst/>
          </a:prstGeom>
        </p:spPr>
      </p:pic>
      <p:pic>
        <p:nvPicPr>
          <p:cNvPr id="30" name="Picture 29">
            <a:extLst>
              <a:ext uri="{FF2B5EF4-FFF2-40B4-BE49-F238E27FC236}">
                <a16:creationId xmlns:a16="http://schemas.microsoft.com/office/drawing/2014/main" id="{34AF66E2-9C3C-42A0-B9CF-09BC965E6FEC}"/>
              </a:ext>
            </a:extLst>
          </p:cNvPr>
          <p:cNvPicPr/>
          <p:nvPr/>
        </p:nvPicPr>
        <p:blipFill>
          <a:blip r:embed="rId4"/>
          <a:stretch>
            <a:fillRect/>
          </a:stretch>
        </p:blipFill>
        <p:spPr>
          <a:xfrm>
            <a:off x="209550" y="3429000"/>
            <a:ext cx="5943600" cy="1666875"/>
          </a:xfrm>
          <a:prstGeom prst="rect">
            <a:avLst/>
          </a:prstGeom>
        </p:spPr>
      </p:pic>
      <p:pic>
        <p:nvPicPr>
          <p:cNvPr id="31" name="Picture 30">
            <a:extLst>
              <a:ext uri="{FF2B5EF4-FFF2-40B4-BE49-F238E27FC236}">
                <a16:creationId xmlns:a16="http://schemas.microsoft.com/office/drawing/2014/main" id="{65EE9EA2-C421-4CEE-ACAB-6AAAD7977477}"/>
              </a:ext>
            </a:extLst>
          </p:cNvPr>
          <p:cNvPicPr/>
          <p:nvPr/>
        </p:nvPicPr>
        <p:blipFill>
          <a:blip r:embed="rId5"/>
          <a:stretch>
            <a:fillRect/>
          </a:stretch>
        </p:blipFill>
        <p:spPr>
          <a:xfrm>
            <a:off x="6153150" y="329164"/>
            <a:ext cx="5943600" cy="2100580"/>
          </a:xfrm>
          <a:prstGeom prst="rect">
            <a:avLst/>
          </a:prstGeom>
        </p:spPr>
      </p:pic>
      <p:pic>
        <p:nvPicPr>
          <p:cNvPr id="32" name="Picture 31">
            <a:extLst>
              <a:ext uri="{FF2B5EF4-FFF2-40B4-BE49-F238E27FC236}">
                <a16:creationId xmlns:a16="http://schemas.microsoft.com/office/drawing/2014/main" id="{B95A10E3-C68B-4AFF-A9C3-31CE4AC4F55C}"/>
              </a:ext>
            </a:extLst>
          </p:cNvPr>
          <p:cNvPicPr/>
          <p:nvPr/>
        </p:nvPicPr>
        <p:blipFill>
          <a:blip r:embed="rId6"/>
          <a:stretch>
            <a:fillRect/>
          </a:stretch>
        </p:blipFill>
        <p:spPr>
          <a:xfrm>
            <a:off x="6153150" y="2946331"/>
            <a:ext cx="5943600" cy="1382395"/>
          </a:xfrm>
          <a:prstGeom prst="rect">
            <a:avLst/>
          </a:prstGeom>
        </p:spPr>
      </p:pic>
      <p:pic>
        <p:nvPicPr>
          <p:cNvPr id="33" name="Picture 32">
            <a:extLst>
              <a:ext uri="{FF2B5EF4-FFF2-40B4-BE49-F238E27FC236}">
                <a16:creationId xmlns:a16="http://schemas.microsoft.com/office/drawing/2014/main" id="{BB160296-DD28-4167-9F4F-62F85BAC7E09}"/>
              </a:ext>
            </a:extLst>
          </p:cNvPr>
          <p:cNvPicPr/>
          <p:nvPr/>
        </p:nvPicPr>
        <p:blipFill>
          <a:blip r:embed="rId7"/>
          <a:stretch>
            <a:fillRect/>
          </a:stretch>
        </p:blipFill>
        <p:spPr>
          <a:xfrm>
            <a:off x="6248400" y="4828354"/>
            <a:ext cx="5943600" cy="1590675"/>
          </a:xfrm>
          <a:prstGeom prst="rect">
            <a:avLst/>
          </a:prstGeom>
        </p:spPr>
      </p:pic>
      <p:pic>
        <p:nvPicPr>
          <p:cNvPr id="35" name="Picture 34">
            <a:extLst>
              <a:ext uri="{FF2B5EF4-FFF2-40B4-BE49-F238E27FC236}">
                <a16:creationId xmlns:a16="http://schemas.microsoft.com/office/drawing/2014/main" id="{616634C8-CCCD-480B-9A49-52F1342DF390}"/>
              </a:ext>
            </a:extLst>
          </p:cNvPr>
          <p:cNvPicPr/>
          <p:nvPr/>
        </p:nvPicPr>
        <p:blipFill>
          <a:blip r:embed="rId8"/>
          <a:stretch>
            <a:fillRect/>
          </a:stretch>
        </p:blipFill>
        <p:spPr>
          <a:xfrm>
            <a:off x="1306901" y="2104590"/>
            <a:ext cx="9882997" cy="3196136"/>
          </a:xfrm>
          <a:prstGeom prst="rect">
            <a:avLst/>
          </a:prstGeom>
        </p:spPr>
      </p:pic>
    </p:spTree>
    <p:extLst>
      <p:ext uri="{BB962C8B-B14F-4D97-AF65-F5344CB8AC3E}">
        <p14:creationId xmlns:p14="http://schemas.microsoft.com/office/powerpoint/2010/main" val="938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các 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7</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a:ln>
                  <a:noFill/>
                </a:ln>
                <a:solidFill>
                  <a:srgbClr val="0070C0"/>
                </a:solidFill>
                <a:effectLst/>
              </a:rPr>
              <a:t> </a:t>
            </a:r>
            <a:endParaRPr kumimoji="0" lang="en-US" altLang="en-US" sz="2800" b="1" i="1" u="none" strike="noStrike" cap="none" normalizeH="0" baseline="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Layer </a:t>
            </a: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tiếp nhau </a:t>
            </a:r>
            <a:endParaRPr kumimoji="0" lang="en-US" altLang="en-US" sz="2600" b="0" i="1" u="none" strike="noStrike" cap="none" normalizeH="0" baseline="0">
              <a:ln>
                <a:noFill/>
              </a:ln>
              <a:solidFill>
                <a:srgbClr val="00B0F0"/>
              </a:solidFill>
              <a:effectLst/>
            </a:endParaRPr>
          </a:p>
        </p:txBody>
      </p:sp>
      <p:pic>
        <p:nvPicPr>
          <p:cNvPr id="8" name="Picture 7"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152400" y="252919"/>
            <a:ext cx="11740800" cy="64250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52400" y="95427"/>
            <a:ext cx="11740800" cy="6425081"/>
          </a:xfrm>
          <a:prstGeom prst="rect">
            <a:avLst/>
          </a:prstGeom>
        </p:spPr>
      </p:pic>
      <p:sp>
        <p:nvSpPr>
          <p:cNvPr id="2" name="TextBox 1"/>
          <p:cNvSpPr txBox="1"/>
          <p:nvPr/>
        </p:nvSpPr>
        <p:spPr>
          <a:xfrm>
            <a:off x="7772424" y="3990163"/>
            <a:ext cx="3905594"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Hình ảnh ở bước 6</a:t>
            </a:r>
          </a:p>
        </p:txBody>
      </p:sp>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575182" y="252919"/>
            <a:ext cx="11019219" cy="6267589"/>
          </a:xfrm>
          <a:prstGeom prst="rect">
            <a:avLst/>
          </a:prstGeom>
        </p:spPr>
      </p:pic>
      <p:sp>
        <p:nvSpPr>
          <p:cNvPr id="3" name="TextBox 2"/>
          <p:cNvSpPr txBox="1"/>
          <p:nvPr/>
        </p:nvSpPr>
        <p:spPr>
          <a:xfrm>
            <a:off x="7663504" y="1695450"/>
            <a:ext cx="2947346"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7</a:t>
            </a:r>
          </a:p>
        </p:txBody>
      </p:sp>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781050" y="232140"/>
            <a:ext cx="11302030" cy="6625860"/>
          </a:xfrm>
          <a:prstGeom prst="rect">
            <a:avLst/>
          </a:prstGeom>
          <a:noFill/>
          <a:ln>
            <a:noFill/>
          </a:ln>
        </p:spPr>
      </p:pic>
      <p:sp>
        <p:nvSpPr>
          <p:cNvPr id="5" name="TextBox 4"/>
          <p:cNvSpPr txBox="1"/>
          <p:nvPr/>
        </p:nvSpPr>
        <p:spPr>
          <a:xfrm>
            <a:off x="9286823" y="2609834"/>
            <a:ext cx="2456978"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8</a:t>
            </a:r>
          </a:p>
        </p:txBody>
      </p:sp>
      <p:sp>
        <p:nvSpPr>
          <p:cNvPr id="7" name="TextBox 6"/>
          <p:cNvSpPr txBox="1"/>
          <p:nvPr/>
        </p:nvSpPr>
        <p:spPr>
          <a:xfrm>
            <a:off x="6915150" y="433980"/>
            <a:ext cx="432435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4</a:t>
            </a:r>
          </a:p>
        </p:txBody>
      </p:sp>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3"/>
          <a:stretch>
            <a:fillRect/>
          </a:stretch>
        </p:blipFill>
        <p:spPr>
          <a:xfrm>
            <a:off x="249923" y="1633696"/>
            <a:ext cx="5733415" cy="4838700"/>
          </a:xfrm>
          <a:prstGeom prst="rect">
            <a:avLst/>
          </a:prstGeom>
        </p:spPr>
      </p:pic>
      <p:sp>
        <p:nvSpPr>
          <p:cNvPr id="4" name="Text Placeholder 3"/>
          <p:cNvSpPr>
            <a:spLocks noGrp="1"/>
          </p:cNvSpPr>
          <p:nvPr>
            <p:ph type="body" sz="quarter" idx="12"/>
          </p:nvPr>
        </p:nvSpPr>
        <p:spPr>
          <a:xfrm>
            <a:off x="360001" y="816848"/>
            <a:ext cx="5580000" cy="360000"/>
          </a:xfrm>
        </p:spPr>
        <p:txBody>
          <a:bodyPr/>
          <a:lstStyle/>
          <a:p>
            <a:pPr algn="ctr"/>
            <a:r>
              <a:rPr lang="en-US" sz="2400">
                <a:solidFill>
                  <a:srgbClr val="0070C0"/>
                </a:solidFill>
                <a:latin typeface="Times New Roman" panose="02020603050405020304" pitchFamily="18" charset="0"/>
                <a:cs typeface="Times New Roman" panose="02020603050405020304" pitchFamily="18" charset="0"/>
              </a:rPr>
              <a:t>Xử lí ảnh tìm contours của ảnh đầu vào</a:t>
            </a:r>
          </a:p>
          <a:p>
            <a:pPr lvl="0" algn="ctr"/>
            <a:r>
              <a:rPr lang="en-US" sz="2400"/>
              <a:t>và</a:t>
            </a:r>
            <a:endParaRPr lang="en-US" sz="2400" i="1">
              <a:solidFill>
                <a:srgbClr val="0070C0"/>
              </a:solidFill>
              <a:latin typeface="Times New Roman" panose="02020603050405020304" pitchFamily="18" charset="0"/>
              <a:cs typeface="Times New Roman" panose="02020603050405020304" pitchFamily="18" charset="0"/>
            </a:endParaRP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8</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6" name="Content Placeholder 15"/>
          <p:cNvPicPr>
            <a:picLocks noGrp="1"/>
          </p:cNvPicPr>
          <p:nvPr>
            <p:ph sz="half" idx="1"/>
          </p:nvPr>
        </p:nvPicPr>
        <p:blipFill>
          <a:blip r:embed="rId4"/>
          <a:stretch>
            <a:fillRect/>
          </a:stretch>
        </p:blipFill>
        <p:spPr>
          <a:xfrm>
            <a:off x="190500" y="1654527"/>
            <a:ext cx="5749501" cy="5203473"/>
          </a:xfrm>
          <a:prstGeom prst="rect">
            <a:avLst/>
          </a:prstGeom>
        </p:spPr>
      </p:pic>
      <p:pic>
        <p:nvPicPr>
          <p:cNvPr id="17" name="Content Placeholder 16"/>
          <p:cNvPicPr>
            <a:picLocks noGrp="1"/>
          </p:cNvPicPr>
          <p:nvPr>
            <p:ph sz="half" idx="2"/>
          </p:nvPr>
        </p:nvPicPr>
        <p:blipFill>
          <a:blip r:embed="rId5"/>
          <a:stretch>
            <a:fillRect/>
          </a:stretch>
        </p:blipFill>
        <p:spPr>
          <a:xfrm>
            <a:off x="6253162" y="1654528"/>
            <a:ext cx="5669014" cy="5167472"/>
          </a:xfrm>
          <a:prstGeom prst="rect">
            <a:avLst/>
          </a:prstGeom>
        </p:spPr>
      </p:pic>
    </p:spTree>
    <p:extLst>
      <p:ext uri="{BB962C8B-B14F-4D97-AF65-F5344CB8AC3E}">
        <p14:creationId xmlns:p14="http://schemas.microsoft.com/office/powerpoint/2010/main" val="2030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3338" y="798027"/>
            <a:ext cx="5580000" cy="360000"/>
          </a:xfrm>
        </p:spPr>
        <p:txBody>
          <a:bodyPr/>
          <a:lstStyle/>
          <a:p>
            <a:pPr lvl="0"/>
            <a:r>
              <a:rPr lang="en-US" sz="2400">
                <a:solidFill>
                  <a:srgbClr val="0070C0"/>
                </a:solidFill>
                <a:latin typeface="Times New Roman" panose="02020603050405020304" pitchFamily="18" charset="0"/>
                <a:cs typeface="Times New Roman" panose="02020603050405020304" pitchFamily="18" charset="0"/>
              </a:rPr>
              <a:t>Nhận dạng các chữ viết có trong ảnh</a:t>
            </a: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9</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20" name="Content Placeholder 1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376714" y="2152333"/>
            <a:ext cx="5547360" cy="3794760"/>
          </a:xfrm>
          <a:prstGeom prst="rect">
            <a:avLst/>
          </a:prstGeom>
        </p:spPr>
      </p:pic>
      <p:pic>
        <p:nvPicPr>
          <p:cNvPr id="21" name="Picture 20" descr="Text, letter&#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9264" y="1444358"/>
            <a:ext cx="5924074" cy="5089792"/>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06890" y="1338027"/>
            <a:ext cx="5965424" cy="5339973"/>
          </a:xfrm>
          <a:prstGeom prst="rect">
            <a:avLst/>
          </a:prstGeom>
        </p:spPr>
      </p:pic>
      <p:pic>
        <p:nvPicPr>
          <p:cNvPr id="24" name="Content Placeholder 23"/>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a:xfrm>
            <a:off x="6421914" y="1444358"/>
            <a:ext cx="8170386" cy="5233642"/>
          </a:xfrm>
          <a:prstGeom prst="rect">
            <a:avLst/>
          </a:prstGeom>
        </p:spPr>
      </p:pic>
      <p:pic>
        <p:nvPicPr>
          <p:cNvPr id="25" name="Picture 24" descr="A picture containing indoor, room, various, man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629400" y="1444358"/>
            <a:ext cx="5651576" cy="5377642"/>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2796</Words>
  <Application>Microsoft Office PowerPoint</Application>
  <PresentationFormat>Widescreen</PresentationFormat>
  <Paragraphs>184</Paragraphs>
  <Slides>18</Slides>
  <Notes>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Courier New</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Tiến hành xây dựng model</vt:lpstr>
      <vt:lpstr>Xây dựng một mạng CNN với 5 layers </vt:lpstr>
      <vt:lpstr>Sử dụng OpenCV cho bài toán Object Detection</vt:lpstr>
      <vt:lpstr>Sử dụng OpenCV cho bài toán Object Detection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2020-11-17T03:39:30Z</dcterms:modified>
</cp:coreProperties>
</file>